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E19"/>
    <a:srgbClr val="8B0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10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2981-B193-3F4F-8982-B02973C0F868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D242A-B7AF-0B40-B5EC-25AB6AE27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7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440B4-81F5-D546-B2FF-0CE2C0EAD90A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14C06-103A-EC43-B04C-BA7E2288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3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B5DDF-2F97-DD43-A4A2-7806CC725DA1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7A5DA-69E1-BD45-A721-7D108C1C2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3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F6D3C-2DFC-4241-B7D7-F151C22E42A5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CFDE-7FC0-434A-BA96-061DCC4083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4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F1F07-4D85-B64B-BF29-0FC7D39053FA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76F6E-DEC3-5245-92A2-CA2D54AC1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6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5D8AD-A914-B442-82C6-674EAAF91CA9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54310-0546-304E-95B5-6CFD6D23B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2A7-CEC1-B549-A18F-7C47318DB97F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25955-EED6-B549-891C-9CAB9A7A4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1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B631D-8CDA-244A-BA79-07702D234119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6D698-28AB-D341-9EA9-C42B69537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04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FC375-670F-F44E-8444-3A3B7D56CD12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31A65-9886-3C46-8299-3E49151AB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30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E4782-64F3-574E-9686-D0155F027F9B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10D4A-6E1E-7042-8458-6A49969B9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2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53FF3-3FA6-E840-83DC-30F26E8CDE95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1E6A8-C6DC-6045-B52E-A50D69E1A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2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1CAF82D-7C34-BC46-BA98-52AE0CA6F3A5}" type="datetimeFigureOut">
              <a:rPr lang="en-US"/>
              <a:pPr>
                <a:defRPr/>
              </a:pPr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F1D6E7A-02BF-6A44-A5AE-3DF1B73C1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9.jpe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6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7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1474788" y="495300"/>
            <a:ext cx="72945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/>
              <a:t>Climate Forecasting Unit:</a:t>
            </a:r>
          </a:p>
          <a:p>
            <a:pPr eaLnBrk="1" hangingPunct="1"/>
            <a:r>
              <a:rPr lang="en-US" sz="3300" b="1"/>
              <a:t>Structure, objectives and strategic goals</a:t>
            </a: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01/11</a:t>
            </a: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2182813" y="5281613"/>
            <a:ext cx="6967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Barcelona Supercomputing Center, UPC, Barcelona, December 1</a:t>
            </a:r>
            <a:r>
              <a:rPr lang="en-US" sz="1800" baseline="30000"/>
              <a:t>st</a:t>
            </a:r>
            <a:r>
              <a:rPr lang="en-US" sz="1800"/>
              <a:t>, 2014</a:t>
            </a:r>
          </a:p>
        </p:txBody>
      </p:sp>
      <p:pic>
        <p:nvPicPr>
          <p:cNvPr id="1331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4" r="48682" b="-18034"/>
          <a:stretch>
            <a:fillRect/>
          </a:stretch>
        </p:blipFill>
        <p:spPr bwMode="auto">
          <a:xfrm>
            <a:off x="4233863" y="2449513"/>
            <a:ext cx="4114800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2"/>
          <p:cNvSpPr txBox="1">
            <a:spLocks noChangeArrowheads="1"/>
          </p:cNvSpPr>
          <p:nvPr/>
        </p:nvSpPr>
        <p:spPr bwMode="auto">
          <a:xfrm>
            <a:off x="4672013" y="1817688"/>
            <a:ext cx="3663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Global mean surface air temperature</a:t>
            </a:r>
          </a:p>
        </p:txBody>
      </p:sp>
      <p:sp>
        <p:nvSpPr>
          <p:cNvPr id="13320" name="TextBox 4"/>
          <p:cNvSpPr txBox="1">
            <a:spLocks noChangeArrowheads="1"/>
          </p:cNvSpPr>
          <p:nvPr/>
        </p:nvSpPr>
        <p:spPr bwMode="auto">
          <a:xfrm rot="-5400000">
            <a:off x="7144544" y="3031332"/>
            <a:ext cx="27146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500"/>
              <a:t>Doblas-Reyes et al. (2013),</a:t>
            </a:r>
          </a:p>
          <a:p>
            <a:pPr eaLnBrk="1" hangingPunct="1"/>
            <a:r>
              <a:rPr lang="en-US" sz="1500"/>
              <a:t>Nature Communications</a:t>
            </a:r>
          </a:p>
        </p:txBody>
      </p:sp>
      <p:sp>
        <p:nvSpPr>
          <p:cNvPr id="13321" name="TextBox 5"/>
          <p:cNvSpPr txBox="1">
            <a:spLocks noChangeArrowheads="1"/>
          </p:cNvSpPr>
          <p:nvPr/>
        </p:nvSpPr>
        <p:spPr bwMode="auto">
          <a:xfrm>
            <a:off x="4786313" y="4846638"/>
            <a:ext cx="3575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Initialized forecasts (solid curves)</a:t>
            </a:r>
          </a:p>
        </p:txBody>
      </p:sp>
      <p:sp>
        <p:nvSpPr>
          <p:cNvPr id="13322" name="TextBox 12"/>
          <p:cNvSpPr txBox="1">
            <a:spLocks noChangeArrowheads="1"/>
          </p:cNvSpPr>
          <p:nvPr/>
        </p:nvSpPr>
        <p:spPr bwMode="auto">
          <a:xfrm>
            <a:off x="4672013" y="2159000"/>
            <a:ext cx="3836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Historical simulations (dashed curves)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470650" y="2463800"/>
            <a:ext cx="1016000" cy="357188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088188" y="3060700"/>
            <a:ext cx="731837" cy="1825625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325" name="Picture 14" descr="bsclogo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88" y="292100"/>
            <a:ext cx="22066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4" r="42998"/>
          <a:stretch>
            <a:fillRect/>
          </a:stretch>
        </p:blipFill>
        <p:spPr bwMode="auto">
          <a:xfrm>
            <a:off x="620713" y="2041525"/>
            <a:ext cx="3005137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18" r="-93118"/>
          <a:stretch>
            <a:fillRect/>
          </a:stretch>
        </p:blipFill>
        <p:spPr bwMode="auto">
          <a:xfrm>
            <a:off x="3579813" y="2036763"/>
            <a:ext cx="8347075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8" name="TextBox 26"/>
          <p:cNvSpPr txBox="1">
            <a:spLocks noChangeArrowheads="1"/>
          </p:cNvSpPr>
          <p:nvPr/>
        </p:nvSpPr>
        <p:spPr bwMode="auto">
          <a:xfrm rot="-5400000">
            <a:off x="41276" y="2801937"/>
            <a:ext cx="9318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Init RMSSS</a:t>
            </a:r>
          </a:p>
        </p:txBody>
      </p:sp>
      <p:sp>
        <p:nvSpPr>
          <p:cNvPr id="13329" name="TextBox 32"/>
          <p:cNvSpPr txBox="1">
            <a:spLocks noChangeArrowheads="1"/>
          </p:cNvSpPr>
          <p:nvPr/>
        </p:nvSpPr>
        <p:spPr bwMode="auto">
          <a:xfrm rot="-5400000">
            <a:off x="-230187" y="4168775"/>
            <a:ext cx="14557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/>
              <a:t>Ratio RMSSS Init/Noinit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8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0000FF"/>
                </a:solidFill>
              </a:rPr>
              <a:t>3. Software development</a:t>
            </a:r>
            <a:r>
              <a:rPr lang="en-US" sz="3300" b="1"/>
              <a:t>: Strategic goals</a:t>
            </a:r>
          </a:p>
        </p:txBody>
      </p:sp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334963" y="1252538"/>
            <a:ext cx="850265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FF"/>
                </a:solidFill>
              </a:rPr>
              <a:t>(3.b)</a:t>
            </a:r>
            <a:r>
              <a:rPr lang="en-US" sz="2000" b="1"/>
              <a:t> Development of s2dverification: </a:t>
            </a:r>
            <a:r>
              <a:rPr lang="en-US" sz="1500"/>
              <a:t>http://ic3.cat/wikicfu/index.php/Tools/s2dverification</a:t>
            </a:r>
            <a:endParaRPr lang="en-US" sz="1500" b="1"/>
          </a:p>
          <a:p>
            <a:r>
              <a:rPr lang="en-US" sz="2000" b="1"/>
              <a:t>         R package tailored for climate forecast skill assessment</a:t>
            </a:r>
          </a:p>
          <a:p>
            <a:endParaRPr lang="en-US" sz="300" b="1"/>
          </a:p>
          <a:p>
            <a:r>
              <a:rPr lang="en-US" sz="1800"/>
              <a:t>● s2dverification is an R package in continuous development and is publically distributed through the Comprehensive R Archive Network (CRAN) and designed for climate prediction skill assessment over large multi-model and multi-observational database</a:t>
            </a:r>
          </a:p>
          <a:p>
            <a:endParaRPr lang="en-US" sz="300"/>
          </a:p>
          <a:p>
            <a:r>
              <a:rPr lang="en-US" sz="2000" b="1">
                <a:solidFill>
                  <a:srgbClr val="0000FF"/>
                </a:solidFill>
              </a:rPr>
              <a:t>(3.c)</a:t>
            </a:r>
            <a:r>
              <a:rPr lang="en-US" sz="2000" b="1"/>
              <a:t> Model profiling and optimization</a:t>
            </a:r>
          </a:p>
          <a:p>
            <a:endParaRPr lang="en-US" sz="300" b="1"/>
          </a:p>
          <a:p>
            <a:r>
              <a:rPr lang="en-US" sz="1800"/>
              <a:t>● Expertise has been developed on the profiling of climate models, analysis of their bottlenecks and design of new algorithms and methods to overcome these bottlenecks</a:t>
            </a:r>
          </a:p>
          <a:p>
            <a:r>
              <a:rPr lang="en-US" sz="300"/>
              <a:t> </a:t>
            </a:r>
          </a:p>
          <a:p>
            <a:r>
              <a:rPr lang="en-US" sz="2000" b="1">
                <a:solidFill>
                  <a:srgbClr val="0000FF"/>
                </a:solidFill>
              </a:rPr>
              <a:t>(3.d)</a:t>
            </a:r>
            <a:r>
              <a:rPr lang="en-US" sz="2000" b="1"/>
              <a:t> Development of tools for data formatting and diagnostics</a:t>
            </a:r>
          </a:p>
          <a:p>
            <a:endParaRPr lang="en-US" sz="300" b="1"/>
          </a:p>
          <a:p>
            <a:r>
              <a:rPr lang="en-US" sz="1800"/>
              <a:t>● A precise data formatting policy is applied to ensure the efficiency of data analysis and comparison </a:t>
            </a:r>
          </a:p>
          <a:p>
            <a:r>
              <a:rPr lang="en-US" sz="1800"/>
              <a:t>● Pre-processing and post-processing scripts are being continuously developed to extend the common database and to compute advanced climate diagnostics for model validation and forecast quality assessment. </a:t>
            </a:r>
            <a:endParaRPr lang="en-US" sz="1800" b="1"/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10/11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481276" y="1403694"/>
            <a:ext cx="3275263" cy="1417053"/>
          </a:xfrm>
          <a:prstGeom prst="roundRect">
            <a:avLst/>
          </a:prstGeom>
          <a:gradFill flip="none" rotWithShape="1">
            <a:gsLst>
              <a:gs pos="0">
                <a:srgbClr val="FF0000">
                  <a:alpha val="50000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652319" y="1836829"/>
            <a:ext cx="3275263" cy="1417053"/>
          </a:xfrm>
          <a:prstGeom prst="roundRect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215207" y="2438411"/>
            <a:ext cx="3275263" cy="1417053"/>
          </a:xfrm>
          <a:prstGeom prst="roundRect">
            <a:avLst/>
          </a:prstGeom>
          <a:gradFill flip="none" rotWithShape="1">
            <a:gsLst>
              <a:gs pos="0">
                <a:srgbClr val="0000FF">
                  <a:alpha val="50000"/>
                </a:srgbClr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64" name="TextBox 3"/>
          <p:cNvSpPr txBox="1">
            <a:spLocks noChangeArrowheads="1"/>
          </p:cNvSpPr>
          <p:nvPr/>
        </p:nvSpPr>
        <p:spPr bwMode="auto">
          <a:xfrm>
            <a:off x="4624388" y="1978025"/>
            <a:ext cx="12842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/>
              <a:t>Climate </a:t>
            </a:r>
          </a:p>
          <a:p>
            <a:pPr eaLnBrk="1" hangingPunct="1"/>
            <a:r>
              <a:rPr lang="en-US" sz="2200" b="1"/>
              <a:t>Services</a:t>
            </a:r>
          </a:p>
        </p:txBody>
      </p:sp>
      <p:sp>
        <p:nvSpPr>
          <p:cNvPr id="23565" name="TextBox 8"/>
          <p:cNvSpPr txBox="1">
            <a:spLocks noChangeArrowheads="1"/>
          </p:cNvSpPr>
          <p:nvPr/>
        </p:nvSpPr>
        <p:spPr bwMode="auto">
          <a:xfrm>
            <a:off x="747713" y="1611313"/>
            <a:ext cx="12049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/>
              <a:t>Climate </a:t>
            </a:r>
          </a:p>
          <a:p>
            <a:pPr eaLnBrk="1" hangingPunct="1"/>
            <a:r>
              <a:rPr lang="en-US" sz="2200" b="1"/>
              <a:t>Forecast</a:t>
            </a:r>
          </a:p>
        </p:txBody>
      </p:sp>
      <p:sp>
        <p:nvSpPr>
          <p:cNvPr id="23566" name="TextBox 9"/>
          <p:cNvSpPr txBox="1">
            <a:spLocks noChangeArrowheads="1"/>
          </p:cNvSpPr>
          <p:nvPr/>
        </p:nvSpPr>
        <p:spPr bwMode="auto">
          <a:xfrm>
            <a:off x="1335088" y="3348038"/>
            <a:ext cx="29559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b="1"/>
              <a:t>Software Development</a:t>
            </a:r>
          </a:p>
        </p:txBody>
      </p:sp>
      <p:sp>
        <p:nvSpPr>
          <p:cNvPr id="23567" name="TextBox 10"/>
          <p:cNvSpPr txBox="1">
            <a:spLocks noChangeArrowheads="1"/>
          </p:cNvSpPr>
          <p:nvPr/>
        </p:nvSpPr>
        <p:spPr bwMode="auto">
          <a:xfrm>
            <a:off x="2687638" y="2392363"/>
            <a:ext cx="1069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>
                <a:solidFill>
                  <a:schemeClr val="bg1"/>
                </a:solidFill>
              </a:rPr>
              <a:t>synergy</a:t>
            </a:r>
          </a:p>
        </p:txBody>
      </p:sp>
      <p:sp>
        <p:nvSpPr>
          <p:cNvPr id="23568" name="TextBox 1"/>
          <p:cNvSpPr txBox="1">
            <a:spLocks noChangeArrowheads="1"/>
          </p:cNvSpPr>
          <p:nvPr/>
        </p:nvSpPr>
        <p:spPr bwMode="auto">
          <a:xfrm>
            <a:off x="1474788" y="495300"/>
            <a:ext cx="601186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/>
              <a:t>Climate Forecasting Unit</a:t>
            </a:r>
          </a:p>
        </p:txBody>
      </p:sp>
      <p:sp>
        <p:nvSpPr>
          <p:cNvPr id="23569" name="TextBox 12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11/11</a:t>
            </a:r>
          </a:p>
        </p:txBody>
      </p:sp>
      <p:sp>
        <p:nvSpPr>
          <p:cNvPr id="23570" name="TextBox 2"/>
          <p:cNvSpPr txBox="1">
            <a:spLocks noChangeArrowheads="1"/>
          </p:cNvSpPr>
          <p:nvPr/>
        </p:nvSpPr>
        <p:spPr bwMode="auto">
          <a:xfrm>
            <a:off x="735013" y="4184650"/>
            <a:ext cx="7673975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/>
              <a:t>Gracias / </a:t>
            </a:r>
            <a:r>
              <a:rPr lang="ca-ES"/>
              <a:t>Gràcies / </a:t>
            </a:r>
            <a:r>
              <a:rPr lang="es-ES"/>
              <a:t>Merci / Grazie / </a:t>
            </a:r>
            <a:r>
              <a:rPr lang="pt-PT"/>
              <a:t>Obrigado / Hvala vam</a:t>
            </a:r>
          </a:p>
          <a:p>
            <a:pPr algn="ctr" eaLnBrk="1" hangingPunct="1"/>
            <a:r>
              <a:rPr lang="el-GR"/>
              <a:t>σας ευχαριστώ</a:t>
            </a:r>
            <a:r>
              <a:rPr lang="en-US"/>
              <a:t> / </a:t>
            </a:r>
            <a:r>
              <a:rPr lang="ur-PK"/>
              <a:t>آپ کا شکریہ</a:t>
            </a:r>
            <a:r>
              <a:rPr lang="en-US"/>
              <a:t> / Thank you for your attention</a:t>
            </a:r>
          </a:p>
          <a:p>
            <a:pPr algn="ctr" eaLnBrk="1" hangingPunct="1"/>
            <a:endParaRPr lang="en-US" sz="1000"/>
          </a:p>
          <a:p>
            <a:pPr algn="ctr" eaLnBrk="1" hangingPunct="1"/>
            <a:r>
              <a:rPr lang="en-US"/>
              <a:t>Questions, comments, …</a:t>
            </a:r>
          </a:p>
        </p:txBody>
      </p:sp>
      <p:pic>
        <p:nvPicPr>
          <p:cNvPr id="23571" name="Picture 18" descr="bsclogo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88" y="292100"/>
            <a:ext cx="22066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1192213"/>
            <a:ext cx="239395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3573" name="Picture 3" descr="precip1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2513013"/>
            <a:ext cx="211137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4" name="Picture 4" descr="precip1_colorbar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405563" y="3767138"/>
            <a:ext cx="23431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474788" y="495300"/>
            <a:ext cx="601186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/>
              <a:t>Climate time scales of interest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47650" y="1146175"/>
            <a:ext cx="86487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Progression from </a:t>
            </a:r>
            <a:r>
              <a:rPr lang="en-US" i="1"/>
              <a:t>initial-value problem</a:t>
            </a:r>
            <a:r>
              <a:rPr lang="en-US"/>
              <a:t> with </a:t>
            </a:r>
            <a:r>
              <a:rPr lang="en-US" b="1"/>
              <a:t>weather forecasting</a:t>
            </a:r>
            <a:r>
              <a:rPr lang="en-US"/>
              <a:t> at one end and multi-decadal to century </a:t>
            </a:r>
            <a:r>
              <a:rPr lang="en-US" b="1"/>
              <a:t>climate-change projections</a:t>
            </a:r>
            <a:r>
              <a:rPr lang="en-US"/>
              <a:t> as a </a:t>
            </a:r>
            <a:r>
              <a:rPr lang="en-US" i="1"/>
              <a:t>forced boundary condition problem</a:t>
            </a:r>
            <a:r>
              <a:rPr lang="en-US"/>
              <a:t> at the other, with climate forecast (</a:t>
            </a:r>
            <a:r>
              <a:rPr lang="en-US" b="1">
                <a:solidFill>
                  <a:srgbClr val="FF0000"/>
                </a:solidFill>
              </a:rPr>
              <a:t>sub-seasonal, seasonal and decadal</a:t>
            </a:r>
            <a:r>
              <a:rPr lang="en-US"/>
              <a:t>) in between </a:t>
            </a:r>
          </a:p>
        </p:txBody>
      </p:sp>
      <p:pic>
        <p:nvPicPr>
          <p:cNvPr id="14340" name="Picture 4" descr="timescal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3722688"/>
            <a:ext cx="7639050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73300" y="2795588"/>
            <a:ext cx="3408363" cy="270827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342" name="TextBox 8"/>
          <p:cNvSpPr txBox="1">
            <a:spLocks noChangeArrowheads="1"/>
          </p:cNvSpPr>
          <p:nvPr/>
        </p:nvSpPr>
        <p:spPr bwMode="auto">
          <a:xfrm>
            <a:off x="966788" y="3101975"/>
            <a:ext cx="1131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Weather</a:t>
            </a:r>
          </a:p>
          <a:p>
            <a:pPr eaLnBrk="1" hangingPunct="1"/>
            <a:r>
              <a:rPr lang="en-US" sz="1800" b="1"/>
              <a:t>forecast</a:t>
            </a:r>
          </a:p>
        </p:txBody>
      </p:sp>
      <p:sp>
        <p:nvSpPr>
          <p:cNvPr id="14343" name="TextBox 9"/>
          <p:cNvSpPr txBox="1">
            <a:spLocks noChangeArrowheads="1"/>
          </p:cNvSpPr>
          <p:nvPr/>
        </p:nvSpPr>
        <p:spPr bwMode="auto">
          <a:xfrm>
            <a:off x="2352675" y="2906713"/>
            <a:ext cx="189865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Sub-seasonal to seasonal forecast</a:t>
            </a:r>
          </a:p>
          <a:p>
            <a:pPr eaLnBrk="1" hangingPunct="1"/>
            <a:r>
              <a:rPr lang="en-US" sz="1400" i="1">
                <a:solidFill>
                  <a:srgbClr val="FF0000"/>
                </a:solidFill>
              </a:rPr>
              <a:t>(2 weeks to 18 months)</a:t>
            </a:r>
          </a:p>
        </p:txBody>
      </p:sp>
      <p:sp>
        <p:nvSpPr>
          <p:cNvPr id="14344" name="TextBox 10"/>
          <p:cNvSpPr txBox="1">
            <a:spLocks noChangeArrowheads="1"/>
          </p:cNvSpPr>
          <p:nvPr/>
        </p:nvSpPr>
        <p:spPr bwMode="auto">
          <a:xfrm>
            <a:off x="4357688" y="2763838"/>
            <a:ext cx="1117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Decadal</a:t>
            </a:r>
          </a:p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forecast</a:t>
            </a:r>
          </a:p>
          <a:p>
            <a:pPr eaLnBrk="1" hangingPunct="1"/>
            <a:r>
              <a:rPr lang="en-US" sz="1500" i="1">
                <a:solidFill>
                  <a:srgbClr val="FF0000"/>
                </a:solidFill>
              </a:rPr>
              <a:t>(18 months to 30 years)</a:t>
            </a:r>
          </a:p>
        </p:txBody>
      </p:sp>
      <p:sp>
        <p:nvSpPr>
          <p:cNvPr id="14345" name="TextBox 11"/>
          <p:cNvSpPr txBox="1">
            <a:spLocks noChangeArrowheads="1"/>
          </p:cNvSpPr>
          <p:nvPr/>
        </p:nvSpPr>
        <p:spPr bwMode="auto">
          <a:xfrm>
            <a:off x="6211888" y="3116263"/>
            <a:ext cx="20494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Climate-change projection</a:t>
            </a:r>
          </a:p>
        </p:txBody>
      </p:sp>
      <p:pic>
        <p:nvPicPr>
          <p:cNvPr id="14346" name="Picture 16" descr="bubi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Box 11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02/11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extBox 7"/>
          <p:cNvSpPr txBox="1">
            <a:spLocks noChangeArrowheads="1"/>
          </p:cNvSpPr>
          <p:nvPr/>
        </p:nvSpPr>
        <p:spPr bwMode="auto">
          <a:xfrm>
            <a:off x="1474788" y="495300"/>
            <a:ext cx="66262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/>
              <a:t>CFU structure and main objectives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4025" y="1336675"/>
          <a:ext cx="8329613" cy="3908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297"/>
                <a:gridCol w="6043316"/>
              </a:tblGrid>
              <a:tr h="46781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Groups</a:t>
                      </a:r>
                      <a:endParaRPr lang="en-US" sz="2200" dirty="0"/>
                    </a:p>
                  </a:txBody>
                  <a:tcPr marL="91452" marR="91452" marT="45712" marB="4571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Main objectives</a:t>
                      </a:r>
                      <a:endParaRPr lang="en-US" sz="2200" dirty="0"/>
                    </a:p>
                  </a:txBody>
                  <a:tcPr marL="91452" marR="91452" marT="45712" marB="45712"/>
                </a:tc>
              </a:tr>
              <a:tr h="914383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1. Climate forecast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52" marR="91452" marT="45712" marB="45712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 Development of climate forecast systems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Utilization of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climate forecasts to understand predictability mechanisms and forecast systems limitations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/>
                    </a:p>
                  </a:txBody>
                  <a:tcPr marL="91452" marR="91452" marT="45712" marB="45712"/>
                </a:tc>
              </a:tr>
              <a:tr h="118870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8000"/>
                          </a:solidFill>
                        </a:rPr>
                        <a:t>2. Climate services</a:t>
                      </a:r>
                      <a:endParaRPr lang="en-US" sz="2000" b="1" dirty="0">
                        <a:solidFill>
                          <a:srgbClr val="008000"/>
                        </a:solidFill>
                      </a:endParaRPr>
                    </a:p>
                  </a:txBody>
                  <a:tcPr marL="91452" marR="91452" marT="45712" marB="45712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  Downscaling, calibration and verification of multi-model climate predictions for selected regions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locations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2.2  Development of climate prediction tools and communications for the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sector and other stakeholders</a:t>
                      </a:r>
                    </a:p>
                  </a:txBody>
                  <a:tcPr marL="91452" marR="91452" marT="45712" marB="45712"/>
                </a:tc>
              </a:tr>
              <a:tr h="1337527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0000FF"/>
                          </a:solidFill>
                        </a:rPr>
                        <a:t>3. Software development for climate forecast</a:t>
                      </a:r>
                      <a:r>
                        <a:rPr lang="en-US" sz="2000" b="1" baseline="0" dirty="0" smtClean="0">
                          <a:solidFill>
                            <a:srgbClr val="0000FF"/>
                          </a:solidFill>
                        </a:rPr>
                        <a:t> and services</a:t>
                      </a:r>
                      <a:endParaRPr lang="en-US" sz="2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52" marR="91452" marT="45712" marB="45712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   Development of HPC user-friendly software framework for climate modeling and optimization of climate models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   Development of local and distributed software for pre-processing and post-processing of modeled and observed data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/>
                    </a:p>
                  </a:txBody>
                  <a:tcPr marL="91452" marR="91452" marT="45712" marB="45712"/>
                </a:tc>
              </a:tr>
            </a:tbl>
          </a:graphicData>
        </a:graphic>
      </p:graphicFrame>
      <p:pic>
        <p:nvPicPr>
          <p:cNvPr id="15380" name="Picture 10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1" name="TextBox 5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03/11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FF0000"/>
                </a:solidFill>
              </a:rPr>
              <a:t>1. Climate Forecast</a:t>
            </a:r>
            <a:r>
              <a:rPr lang="en-US" sz="3300" b="1"/>
              <a:t>: Strategic goals</a:t>
            </a:r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360363" y="1252538"/>
            <a:ext cx="850265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(1.a)</a:t>
            </a:r>
            <a:r>
              <a:rPr lang="en-US" sz="2000" b="1"/>
              <a:t> Development of climate forecast systems: </a:t>
            </a:r>
          </a:p>
          <a:p>
            <a:pPr eaLnBrk="1" hangingPunct="1"/>
            <a:r>
              <a:rPr lang="en-US" sz="2000" b="1"/>
              <a:t>	 toward more realistic model processes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Incorporation and testing of new model components and sub-grid cell parameterizations to account for additional potential predictability sources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Tuning of parameterizations to reduce the climate forecast drift and improve skill 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Development of the next generation high-resolution global climate forecast system and assessment of the added-value of such resolution increase (0.25°-0.12°, 40-25km)</a:t>
            </a:r>
            <a:endParaRPr lang="en-US" sz="1000"/>
          </a:p>
          <a:p>
            <a:pPr eaLnBrk="1" hangingPunct="1"/>
            <a:endParaRPr lang="en-US" sz="1000" b="1"/>
          </a:p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(1.b)</a:t>
            </a:r>
            <a:r>
              <a:rPr lang="en-US" sz="2000" b="1"/>
              <a:t> Development of climate forecast systems: </a:t>
            </a:r>
          </a:p>
          <a:p>
            <a:pPr eaLnBrk="1" hangingPunct="1"/>
            <a:r>
              <a:rPr lang="en-US" sz="2000" b="1"/>
              <a:t>	 data assimilation and initialization</a:t>
            </a:r>
          </a:p>
          <a:p>
            <a:pPr eaLnBrk="1" hangingPunct="1"/>
            <a:endParaRPr lang="en-US" sz="300" b="1"/>
          </a:p>
          <a:p>
            <a:pPr eaLnBrk="1" hangingPunct="1"/>
            <a:r>
              <a:rPr lang="en-US" sz="1800"/>
              <a:t>● Utilization of various oceanic and atmospheric reanalyses and production of ensemble sea ice reconstructions to obtain a large set of initial conditions (IC) for climate forecast 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Comparison of the performance of various initialization techniques 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Assessment of the benefits of weakly coupled data assimilation in obtaining IC </a:t>
            </a:r>
          </a:p>
        </p:txBody>
      </p:sp>
      <p:pic>
        <p:nvPicPr>
          <p:cNvPr id="16388" name="Picture 9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04/11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extBox 7"/>
          <p:cNvSpPr txBox="1">
            <a:spLocks noChangeArrowheads="1"/>
          </p:cNvSpPr>
          <p:nvPr/>
        </p:nvSpPr>
        <p:spPr bwMode="auto">
          <a:xfrm>
            <a:off x="374650" y="1212850"/>
            <a:ext cx="8502650" cy="22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(1.c)</a:t>
            </a:r>
            <a:r>
              <a:rPr lang="en-US" sz="2000" b="1"/>
              <a:t> Forecast quality assessment: </a:t>
            </a:r>
          </a:p>
          <a:p>
            <a:pPr eaLnBrk="1" hangingPunct="1"/>
            <a:r>
              <a:rPr lang="en-US" sz="2000" b="1"/>
              <a:t>         attribution and sources of predictability </a:t>
            </a:r>
          </a:p>
          <a:p>
            <a:pPr eaLnBrk="1" hangingPunct="1"/>
            <a:endParaRPr lang="en-US" sz="500" b="1"/>
          </a:p>
          <a:p>
            <a:pPr eaLnBrk="1" hangingPunct="1"/>
            <a:r>
              <a:rPr lang="en-US" sz="1800"/>
              <a:t>● Assessment of the state-of-the-art climate forecast quality in terms of prediction drift and skill (tropical cyclones, heat waves, ocean circulation, sea ice conditions, etc.)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Production of sensitivity experiments to highlight sources of skill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Utilization of successful climate forecasts for attribution purposes (extreme events, </a:t>
            </a:r>
            <a:r>
              <a:rPr lang="en-US" sz="1800" i="1"/>
              <a:t>hiatus</a:t>
            </a:r>
            <a:r>
              <a:rPr lang="en-US" sz="1800"/>
              <a:t>) through analysis and sensitivity experiments to highlight the causes for success</a:t>
            </a:r>
          </a:p>
        </p:txBody>
      </p:sp>
      <p:sp>
        <p:nvSpPr>
          <p:cNvPr id="17411" name="TextBox 8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FF0000"/>
                </a:solidFill>
              </a:rPr>
              <a:t>1. Climate Forecast</a:t>
            </a:r>
            <a:r>
              <a:rPr lang="en-US" sz="3300" b="1"/>
              <a:t>: Strategic goals</a:t>
            </a:r>
          </a:p>
        </p:txBody>
      </p:sp>
      <p:pic>
        <p:nvPicPr>
          <p:cNvPr id="17412" name="Picture 9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05/11</a:t>
            </a:r>
          </a:p>
        </p:txBody>
      </p:sp>
      <p:pic>
        <p:nvPicPr>
          <p:cNvPr id="1741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3" y="3554413"/>
            <a:ext cx="2935287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Box 3"/>
          <p:cNvSpPr txBox="1">
            <a:spLocks noChangeArrowheads="1"/>
          </p:cNvSpPr>
          <p:nvPr/>
        </p:nvSpPr>
        <p:spPr bwMode="auto">
          <a:xfrm rot="-5400000">
            <a:off x="7222331" y="4255294"/>
            <a:ext cx="1871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Guemas et al. (2013), </a:t>
            </a:r>
          </a:p>
          <a:p>
            <a:pPr eaLnBrk="1" hangingPunct="1"/>
            <a:r>
              <a:rPr lang="en-US" sz="1400"/>
              <a:t>Nature Climate Change</a:t>
            </a:r>
            <a:endParaRPr lang="en-US" sz="1400" b="1" i="1"/>
          </a:p>
        </p:txBody>
      </p:sp>
      <p:sp>
        <p:nvSpPr>
          <p:cNvPr id="17416" name="TextBox 4"/>
          <p:cNvSpPr txBox="1">
            <a:spLocks noChangeArrowheads="1"/>
          </p:cNvSpPr>
          <p:nvPr/>
        </p:nvSpPr>
        <p:spPr bwMode="auto">
          <a:xfrm>
            <a:off x="5140325" y="3598863"/>
            <a:ext cx="2332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b="1"/>
              <a:t>Global mean SST years 1-3 from </a:t>
            </a:r>
          </a:p>
          <a:p>
            <a:pPr eaLnBrk="1" hangingPunct="1"/>
            <a:r>
              <a:rPr lang="en-US" sz="1000" b="1"/>
              <a:t>OBS initialized climate forecasts</a:t>
            </a:r>
            <a:endParaRPr lang="en-US" sz="1000"/>
          </a:p>
        </p:txBody>
      </p:sp>
      <p:pic>
        <p:nvPicPr>
          <p:cNvPr id="17417" name="Picture 5" descr="hiatusar5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516313"/>
            <a:ext cx="4262437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4" descr="SPECS Logo1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5105400"/>
            <a:ext cx="6413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9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06/11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374650" y="1252538"/>
            <a:ext cx="85026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</a:rPr>
              <a:t>(1.d)</a:t>
            </a:r>
            <a:r>
              <a:rPr lang="en-US" sz="2000" b="1"/>
              <a:t> Forecast quality assessment: diagnosis of climate forecast errors</a:t>
            </a:r>
          </a:p>
          <a:p>
            <a:pPr eaLnBrk="1" hangingPunct="1"/>
            <a:endParaRPr lang="en-US" sz="500"/>
          </a:p>
          <a:p>
            <a:pPr eaLnBrk="1" hangingPunct="1"/>
            <a:r>
              <a:rPr lang="en-US" sz="1800"/>
              <a:t>● Investigation of the mechanisms leading to climate prediction drift and the relations between the drift and the prediction skill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/>
              <a:t>● Investigation of the causes for climate forecast errors of particular events</a:t>
            </a:r>
          </a:p>
          <a:p>
            <a:pPr eaLnBrk="1" hangingPunct="1"/>
            <a:endParaRPr lang="en-US" sz="400"/>
          </a:p>
          <a:p>
            <a:pPr eaLnBrk="1" hangingPunct="1"/>
            <a:r>
              <a:rPr lang="en-US" sz="1800"/>
              <a:t>● Feedbacks toward climate forecast system development </a:t>
            </a:r>
            <a:endParaRPr lang="en-US" sz="1800" b="1"/>
          </a:p>
        </p:txBody>
      </p:sp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FF0000"/>
                </a:solidFill>
              </a:rPr>
              <a:t>1. Climate Forecast</a:t>
            </a:r>
            <a:r>
              <a:rPr lang="en-US" sz="3300" b="1"/>
              <a:t>: Strategic goals</a:t>
            </a:r>
          </a:p>
        </p:txBody>
      </p:sp>
      <p:pic>
        <p:nvPicPr>
          <p:cNvPr id="18438" name="Picture 1" descr="toulouse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2944813"/>
            <a:ext cx="40274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4" descr="SPECS Logo1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3181350"/>
            <a:ext cx="8032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" descr="arctic_ams_2007259.m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3141663"/>
            <a:ext cx="3665538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Box 1"/>
          <p:cNvSpPr txBox="1">
            <a:spLocks noChangeArrowheads="1"/>
          </p:cNvSpPr>
          <p:nvPr/>
        </p:nvSpPr>
        <p:spPr bwMode="auto">
          <a:xfrm>
            <a:off x="506413" y="3074988"/>
            <a:ext cx="1762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September 2007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6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8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008000"/>
                </a:solidFill>
              </a:rPr>
              <a:t>2. Climate Services</a:t>
            </a:r>
            <a:r>
              <a:rPr lang="en-US" sz="3300" b="1"/>
              <a:t>: Strategic goals</a:t>
            </a:r>
          </a:p>
        </p:txBody>
      </p:sp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374650" y="1279525"/>
            <a:ext cx="85026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8000"/>
                </a:solidFill>
              </a:rPr>
              <a:t>(2.a)</a:t>
            </a:r>
            <a:r>
              <a:rPr lang="en-US" sz="2000" b="1"/>
              <a:t> Development of user-defined climate forecasts and an assessment of their skill: </a:t>
            </a:r>
            <a:r>
              <a:rPr lang="en-US" sz="1800"/>
              <a:t>Using a multi-model approach (EU and USA) climate forecasts can be created and post-processed for variables, timescales and resolutions requested by the user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 b="1" i="1"/>
              <a:t>Main research topics: </a:t>
            </a:r>
            <a:r>
              <a:rPr lang="en-US" sz="1800"/>
              <a:t>Evaluation of wind power via wind and temperature forecasts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 b="1" i="1"/>
              <a:t>→ </a:t>
            </a:r>
            <a:r>
              <a:rPr lang="en-US" sz="1800"/>
              <a:t>Extend research to solar and hydro power using several models </a:t>
            </a:r>
          </a:p>
          <a:p>
            <a:pPr eaLnBrk="1" hangingPunct="1"/>
            <a:r>
              <a:rPr lang="en-US" sz="1800" b="1" i="1"/>
              <a:t>→ </a:t>
            </a:r>
            <a:r>
              <a:rPr lang="en-US" sz="1800"/>
              <a:t>Expand use of forecasts to risk and vulnerabilities management</a:t>
            </a:r>
          </a:p>
          <a:p>
            <a:pPr eaLnBrk="1" hangingPunct="1"/>
            <a:r>
              <a:rPr lang="en-US" sz="1800" b="1" i="1"/>
              <a:t>→ </a:t>
            </a:r>
            <a:r>
              <a:rPr lang="en-US" sz="1800"/>
              <a:t>Translate knowledge into the wine and other agricultural sectors</a:t>
            </a:r>
          </a:p>
          <a:p>
            <a:pPr eaLnBrk="1" hangingPunct="1"/>
            <a:endParaRPr lang="en-US" sz="1000" b="1"/>
          </a:p>
          <a:p>
            <a:pPr eaLnBrk="1" hangingPunct="1"/>
            <a:r>
              <a:rPr lang="en-US" sz="2000" b="1">
                <a:solidFill>
                  <a:srgbClr val="008000"/>
                </a:solidFill>
              </a:rPr>
              <a:t>(2.b)</a:t>
            </a:r>
            <a:r>
              <a:rPr lang="en-US" sz="2000" b="1"/>
              <a:t> Application of climate predictions in user-tailored decision support tools:</a:t>
            </a:r>
            <a:r>
              <a:rPr lang="en-US" sz="2000" b="1" i="1"/>
              <a:t> </a:t>
            </a:r>
            <a:r>
              <a:rPr lang="en-US" sz="1800"/>
              <a:t>Usable visualization and communication techniques can be employed to facilitate the application of climate predictions within specific decision making process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1800" b="1" i="1"/>
              <a:t>Main research topics: </a:t>
            </a:r>
            <a:r>
              <a:rPr lang="en-US" sz="1800"/>
              <a:t>Collaboration with end users whose decisions are influenced by wind power supply to develop a decision support tool</a:t>
            </a: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07/11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6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8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008000"/>
                </a:solidFill>
              </a:rPr>
              <a:t>2. Climate Services</a:t>
            </a:r>
            <a:r>
              <a:rPr lang="en-US" sz="3300" b="1"/>
              <a:t>: Strategic goals</a:t>
            </a:r>
          </a:p>
        </p:txBody>
      </p:sp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374650" y="1225550"/>
            <a:ext cx="8502650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8000"/>
                </a:solidFill>
              </a:rPr>
              <a:t>(2.c)</a:t>
            </a:r>
            <a:r>
              <a:rPr lang="en-US" sz="2000" b="1"/>
              <a:t> Assessment of the impact of climate prediction tools on the decision of various stakeholders:</a:t>
            </a:r>
            <a:r>
              <a:rPr lang="en-US" sz="2000" i="1"/>
              <a:t> </a:t>
            </a:r>
            <a:r>
              <a:rPr lang="en-US" sz="2000"/>
              <a:t>An evaluation of climate forecasts within specific decision making processes will be explored through feedback mechanisms between the users and the provider</a:t>
            </a:r>
          </a:p>
          <a:p>
            <a:pPr eaLnBrk="1" hangingPunct="1"/>
            <a:endParaRPr lang="en-US" sz="300"/>
          </a:p>
          <a:p>
            <a:pPr eaLnBrk="1" hangingPunct="1"/>
            <a:r>
              <a:rPr lang="en-US" sz="2000" b="1" i="1"/>
              <a:t>→ </a:t>
            </a:r>
            <a:r>
              <a:rPr lang="en-US" sz="2000"/>
              <a:t>Extend user groups and develop more advanced feedback mechanisms, such as online tools, co-designed projects/initiatives etc. </a:t>
            </a:r>
            <a:endParaRPr lang="en-US" sz="1000" b="1"/>
          </a:p>
        </p:txBody>
      </p:sp>
      <p:pic>
        <p:nvPicPr>
          <p:cNvPr id="20485" name="Picture 1" descr="windc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75" y="3284538"/>
            <a:ext cx="5761038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2"/>
          <p:cNvSpPr txBox="1">
            <a:spLocks noChangeArrowheads="1"/>
          </p:cNvSpPr>
          <p:nvPr/>
        </p:nvSpPr>
        <p:spPr bwMode="auto">
          <a:xfrm>
            <a:off x="374650" y="3328988"/>
            <a:ext cx="27003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Winter (DJF) forecast skill</a:t>
            </a:r>
            <a:r>
              <a:rPr lang="en-US" sz="1800"/>
              <a:t> </a:t>
            </a:r>
          </a:p>
          <a:p>
            <a:pPr eaLnBrk="1" hangingPunct="1"/>
            <a:r>
              <a:rPr lang="en-US" sz="1800"/>
              <a:t>Nov 1</a:t>
            </a:r>
            <a:r>
              <a:rPr lang="en-US" sz="1800" baseline="30000"/>
              <a:t>st</a:t>
            </a:r>
            <a:r>
              <a:rPr lang="en-US" sz="1800"/>
              <a:t> start date</a:t>
            </a:r>
          </a:p>
          <a:p>
            <a:pPr eaLnBrk="1" hangingPunct="1"/>
            <a:r>
              <a:rPr lang="en-US" sz="1800" b="1"/>
              <a:t>10m wind speed</a:t>
            </a:r>
          </a:p>
          <a:p>
            <a:pPr eaLnBrk="1" hangingPunct="1"/>
            <a:r>
              <a:rPr lang="en-US" sz="1800"/>
              <a:t>ECMWF S4 vs ERA-Interim</a:t>
            </a:r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08/11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CFU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13779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 descr="bubi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2463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8"/>
          <p:cNvSpPr txBox="1">
            <a:spLocks noChangeArrowheads="1"/>
          </p:cNvSpPr>
          <p:nvPr/>
        </p:nvSpPr>
        <p:spPr bwMode="auto">
          <a:xfrm>
            <a:off x="1355725" y="534988"/>
            <a:ext cx="76946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300" b="1">
                <a:solidFill>
                  <a:srgbClr val="0000FF"/>
                </a:solidFill>
              </a:rPr>
              <a:t>3. Software development</a:t>
            </a:r>
            <a:r>
              <a:rPr lang="en-US" sz="3300" b="1"/>
              <a:t>: Strategic goals</a:t>
            </a:r>
          </a:p>
        </p:txBody>
      </p:sp>
      <p:sp>
        <p:nvSpPr>
          <p:cNvPr id="21508" name="TextBox 7"/>
          <p:cNvSpPr txBox="1">
            <a:spLocks noChangeArrowheads="1"/>
          </p:cNvSpPr>
          <p:nvPr/>
        </p:nvSpPr>
        <p:spPr bwMode="auto">
          <a:xfrm>
            <a:off x="387350" y="1198563"/>
            <a:ext cx="85026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FF"/>
                </a:solidFill>
              </a:rPr>
              <a:t>(3.a)</a:t>
            </a:r>
            <a:r>
              <a:rPr lang="en-US" sz="2000" b="1"/>
              <a:t> Development of AUTOSUBMIT:    </a:t>
            </a:r>
            <a:r>
              <a:rPr lang="en-US" sz="1500"/>
              <a:t>http://ic3.cat/wikicfu/index.php/Tools/Autosubmit </a:t>
            </a:r>
            <a:endParaRPr lang="en-US" sz="1500" b="1"/>
          </a:p>
          <a:p>
            <a:r>
              <a:rPr lang="en-US" sz="2000" b="1"/>
              <a:t>         user-friendly framework </a:t>
            </a:r>
          </a:p>
          <a:p>
            <a:r>
              <a:rPr lang="en-US" sz="2000" b="1"/>
              <a:t>         for climate modeling</a:t>
            </a:r>
          </a:p>
          <a:p>
            <a:endParaRPr lang="en-US" sz="300"/>
          </a:p>
          <a:p>
            <a:r>
              <a:rPr lang="en-US" sz="1800"/>
              <a:t>● Autosubmit is a software designed </a:t>
            </a:r>
          </a:p>
          <a:p>
            <a:r>
              <a:rPr lang="en-US" sz="1800"/>
              <a:t>to configure, submit and run </a:t>
            </a:r>
          </a:p>
          <a:p>
            <a:r>
              <a:rPr lang="en-US" sz="1800"/>
              <a:t>climate simulations on a wide </a:t>
            </a:r>
          </a:p>
          <a:p>
            <a:r>
              <a:rPr lang="en-US" sz="1800"/>
              <a:t>range of platforms in a uniform, </a:t>
            </a:r>
          </a:p>
          <a:p>
            <a:r>
              <a:rPr lang="en-US" sz="1800"/>
              <a:t>highly automatized and absolutely </a:t>
            </a:r>
          </a:p>
          <a:p>
            <a:r>
              <a:rPr lang="en-US" sz="1800"/>
              <a:t>transparent way for the users</a:t>
            </a:r>
          </a:p>
          <a:p>
            <a:endParaRPr lang="en-US" sz="300"/>
          </a:p>
          <a:p>
            <a:r>
              <a:rPr lang="en-US" sz="1800"/>
              <a:t>● Continuous development and </a:t>
            </a:r>
          </a:p>
          <a:p>
            <a:r>
              <a:rPr lang="en-US" sz="1800"/>
              <a:t>regular releases of new versions </a:t>
            </a:r>
          </a:p>
          <a:p>
            <a:r>
              <a:rPr lang="en-US" sz="1800"/>
              <a:t>ensure its distribution to a wider </a:t>
            </a:r>
          </a:p>
          <a:p>
            <a:r>
              <a:rPr lang="en-US" sz="1800"/>
              <a:t>community by extending its </a:t>
            </a:r>
          </a:p>
          <a:p>
            <a:r>
              <a:rPr lang="en-US" sz="1800"/>
              <a:t>options and functionalities</a:t>
            </a:r>
          </a:p>
        </p:txBody>
      </p:sp>
      <p:pic>
        <p:nvPicPr>
          <p:cNvPr id="21509" name="Picture 1" descr="Autosubmit2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975" y="1638300"/>
            <a:ext cx="481647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8442325" y="6503988"/>
            <a:ext cx="76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FFFF"/>
                </a:solidFill>
              </a:rPr>
              <a:t>09/11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1030</Words>
  <Application>Microsoft Macintosh PowerPoint</Application>
  <PresentationFormat>On-screen Show (4:3)</PresentationFormat>
  <Paragraphs>145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ＭＳ Ｐゴシック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Hawaii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Neven Fuckar</dc:creator>
  <cp:lastModifiedBy>Neven Fuckar</cp:lastModifiedBy>
  <cp:revision>128</cp:revision>
  <dcterms:created xsi:type="dcterms:W3CDTF">2014-11-30T17:15:07Z</dcterms:created>
  <dcterms:modified xsi:type="dcterms:W3CDTF">2014-12-02T12:15:43Z</dcterms:modified>
</cp:coreProperties>
</file>